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8"/>
  </p:notesMasterIdLst>
  <p:sldIdLst>
    <p:sldId id="259" r:id="rId2"/>
    <p:sldId id="260" r:id="rId3"/>
    <p:sldId id="274" r:id="rId4"/>
    <p:sldId id="275" r:id="rId5"/>
    <p:sldId id="273" r:id="rId6"/>
    <p:sldId id="276"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99"/>
    <a:srgbClr val="CC0000"/>
    <a:srgbClr val="000066"/>
    <a:srgbClr val="996600"/>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4" d="100"/>
          <a:sy n="64" d="100"/>
        </p:scale>
        <p:origin x="-1260"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FB6D584-1ABE-4963-A7B1-FCF6D8EB1A5D}" type="datetimeFigureOut">
              <a:rPr lang="en-US" smtClean="0"/>
              <a:pPr/>
              <a:t>10/27/2020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F06531F-7629-4E95-8148-522F6F2681C6}"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CF06531F-7629-4E95-8148-522F6F2681C6}" type="slidenum">
              <a:rPr lang="en-US" smtClean="0"/>
              <a:pPr/>
              <a:t>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1"/>
      </p:bgRef>
    </p:bg>
    <p:spTree>
      <p:nvGrpSpPr>
        <p:cNvPr id="1" name=""/>
        <p:cNvGrpSpPr/>
        <p:nvPr/>
      </p:nvGrpSpPr>
      <p:grpSpPr>
        <a:xfrm>
          <a:off x="0" y="0"/>
          <a:ext cx="0" cy="0"/>
          <a:chOff x="0" y="0"/>
          <a:chExt cx="0" cy="0"/>
        </a:xfrm>
      </p:grpSpPr>
      <p:sp>
        <p:nvSpPr>
          <p:cNvPr id="8" name="Rectangle 7"/>
          <p:cNvSpPr/>
          <p:nvPr/>
        </p:nvSpPr>
        <p:spPr>
          <a:xfrm flipH="1">
            <a:off x="2667000" y="0"/>
            <a:ext cx="6477000" cy="6858000"/>
          </a:xfrm>
          <a:prstGeom prst="rect">
            <a:avLst/>
          </a:prstGeom>
          <a:blipFill>
            <a:blip r:embed="rId2">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Straight Connector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Title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en-US" smtClean="0"/>
              <a:t>Click to edit Master title style</a:t>
            </a:r>
            <a:endParaRPr kumimoji="0" lang="en-US"/>
          </a:p>
        </p:txBody>
      </p:sp>
      <p:sp>
        <p:nvSpPr>
          <p:cNvPr id="25" name="Subtitle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31" name="Date Placeholder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1D8BD707-D9CF-40AE-B4C6-C98DA3205C09}" type="datetimeFigureOut">
              <a:rPr lang="en-US" smtClean="0"/>
              <a:pPr/>
              <a:t>10/27/2020</a:t>
            </a:fld>
            <a:endParaRPr lang="en-US"/>
          </a:p>
        </p:txBody>
      </p:sp>
      <p:sp>
        <p:nvSpPr>
          <p:cNvPr id="18" name="Footer Placeholder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en-US"/>
          </a:p>
        </p:txBody>
      </p:sp>
      <p:sp>
        <p:nvSpPr>
          <p:cNvPr id="29" name="Slide Number Placeholder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10/27/2020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274955"/>
            <a:ext cx="1524000" cy="5851525"/>
          </a:xfrm>
        </p:spPr>
        <p:txBody>
          <a:bodyPr vert="eaVert" ancho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2"/>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242816" y="6557946"/>
            <a:ext cx="2002464" cy="226902"/>
          </a:xfrm>
        </p:spPr>
        <p:txBody>
          <a:bodyPr/>
          <a:lstStyle>
            <a:extLst/>
          </a:lstStyle>
          <a:p>
            <a:fld id="{1D8BD707-D9CF-40AE-B4C6-C98DA3205C09}" type="datetimeFigureOut">
              <a:rPr lang="en-US" smtClean="0"/>
              <a:pPr/>
              <a:t>10/27/2020</a:t>
            </a:fld>
            <a:endParaRPr lang="en-US"/>
          </a:p>
        </p:txBody>
      </p:sp>
      <p:sp>
        <p:nvSpPr>
          <p:cNvPr id="5" name="Footer Placeholder 4"/>
          <p:cNvSpPr>
            <a:spLocks noGrp="1"/>
          </p:cNvSpPr>
          <p:nvPr>
            <p:ph type="ftr" sz="quarter" idx="11"/>
          </p:nvPr>
        </p:nvSpPr>
        <p:spPr>
          <a:xfrm>
            <a:off x="457200" y="6556248"/>
            <a:ext cx="3657600" cy="228600"/>
          </a:xfrm>
        </p:spPr>
        <p:txBody>
          <a:bodyPr/>
          <a:lstStyle>
            <a:extLst/>
          </a:lstStyle>
          <a:p>
            <a:endParaRPr lang="en-US"/>
          </a:p>
        </p:txBody>
      </p:sp>
      <p:sp>
        <p:nvSpPr>
          <p:cNvPr id="6" name="Slide Number Placeholder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10/27/2020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1D8BD707-D9CF-40AE-B4C6-C98DA3205C09}" type="datetimeFigureOut">
              <a:rPr lang="en-US" smtClean="0"/>
              <a:pPr/>
              <a:t>10/27/2020</a:t>
            </a:fld>
            <a:endParaRPr lang="en-US"/>
          </a:p>
        </p:txBody>
      </p:sp>
      <p:sp>
        <p:nvSpPr>
          <p:cNvPr id="5" name="Footer Placeholder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en-US"/>
          </a:p>
        </p:txBody>
      </p:sp>
      <p:sp>
        <p:nvSpPr>
          <p:cNvPr id="6" name="Slide Number Placeholder 5"/>
          <p:cNvSpPr>
            <a:spLocks noGrp="1"/>
          </p:cNvSpPr>
          <p:nvPr>
            <p:ph type="sldNum" sz="quarter" idx="12"/>
          </p:nvPr>
        </p:nvSpPr>
        <p:spPr>
          <a:xfrm>
            <a:off x="6733952" y="6555112"/>
            <a:ext cx="588336" cy="228600"/>
          </a:xfrm>
        </p:spPr>
        <p:txBody>
          <a:bodyPr/>
          <a:lstStyle>
            <a:extLst/>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10/27/2020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nchor="b"/>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1D8BD707-D9CF-40AE-B4C6-C98DA3205C09}" type="datetimeFigureOut">
              <a:rPr lang="en-US" smtClean="0"/>
              <a:pPr/>
              <a:t>10/27/2020</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1D8BD707-D9CF-40AE-B4C6-C98DA3205C09}" type="datetimeFigureOut">
              <a:rPr lang="en-US" smtClean="0"/>
              <a:pPr/>
              <a:t>10/27/2020</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chemeClr val="tx2"/>
                </a:solidFill>
              </a:defRPr>
            </a:lvl1pPr>
            <a:extLst/>
          </a:lstStyle>
          <a:p>
            <a:fld id="{1D8BD707-D9CF-40AE-B4C6-C98DA3205C09}" type="datetimeFigureOut">
              <a:rPr lang="en-US" smtClean="0"/>
              <a:pPr/>
              <a:t>10/27/2020</a:t>
            </a:fld>
            <a:endParaRPr lang="en-US"/>
          </a:p>
        </p:txBody>
      </p:sp>
      <p:sp>
        <p:nvSpPr>
          <p:cNvPr id="3" name="Footer Placeholder 2"/>
          <p:cNvSpPr>
            <a:spLocks noGrp="1"/>
          </p:cNvSpPr>
          <p:nvPr>
            <p:ph type="ftr" sz="quarter" idx="11"/>
          </p:nvPr>
        </p:nvSpPr>
        <p:spPr/>
        <p:txBody>
          <a:bodyPr/>
          <a:lstStyle>
            <a:lvl1pPr>
              <a:defRPr>
                <a:solidFill>
                  <a:schemeClr val="tx2"/>
                </a:solidFill>
              </a:defRPr>
            </a:lvl1pPr>
            <a:extLst/>
          </a:lstStyle>
          <a:p>
            <a:endParaRPr lang="en-US"/>
          </a:p>
        </p:txBody>
      </p:sp>
      <p:sp>
        <p:nvSpPr>
          <p:cNvPr id="4" name="Slide Number Placeholder 3"/>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10/27/2020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2"/>
      </p:bgRef>
    </p:bg>
    <p:spTree>
      <p:nvGrpSpPr>
        <p:cNvPr id="1" name=""/>
        <p:cNvGrpSpPr/>
        <p:nvPr/>
      </p:nvGrpSpPr>
      <p:grpSpPr>
        <a:xfrm>
          <a:off x="0" y="0"/>
          <a:ext cx="0" cy="0"/>
          <a:chOff x="0" y="0"/>
          <a:chExt cx="0" cy="0"/>
        </a:xfrm>
      </p:grpSpPr>
      <p:sp>
        <p:nvSpPr>
          <p:cNvPr id="8" name="Rectangle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en-US" smtClean="0"/>
              <a:t>Click to edit Master title style</a:t>
            </a:r>
            <a:endParaRPr kumimoji="0" lang="en-US" dirty="0"/>
          </a:p>
        </p:txBody>
      </p:sp>
      <p:sp>
        <p:nvSpPr>
          <p:cNvPr id="4" name="Text Placeholder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en-US" smtClean="0"/>
              <a:t>Click to edit Master text styles</a:t>
            </a:r>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10/27/2020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10" name="Picture Placeholder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en-US" smtClean="0"/>
              <a:t>Click icon to add picture</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flipH="1">
            <a:off x="8153400" y="0"/>
            <a:ext cx="990600" cy="6858000"/>
          </a:xfrm>
          <a:prstGeom prst="rect">
            <a:avLst/>
          </a:prstGeom>
          <a:blipFill>
            <a:blip r:embed="rId13">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Title Placeholder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en-US" smtClean="0"/>
              <a:t>Click to edit Master title style</a:t>
            </a:r>
            <a:endParaRPr kumimoji="0" lang="en-US"/>
          </a:p>
        </p:txBody>
      </p:sp>
      <p:sp>
        <p:nvSpPr>
          <p:cNvPr id="31" name="Text Placeholder 30"/>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7" name="Date Placeholder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1D8BD707-D9CF-40AE-B4C6-C98DA3205C09}" type="datetimeFigureOut">
              <a:rPr lang="en-US" smtClean="0"/>
              <a:pPr/>
              <a:t>10/27/2020</a:t>
            </a:fld>
            <a:endParaRPr lang="en-US"/>
          </a:p>
        </p:txBody>
      </p:sp>
      <p:sp>
        <p:nvSpPr>
          <p:cNvPr id="4" name="Footer Placeholder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en-US"/>
          </a:p>
        </p:txBody>
      </p:sp>
      <p:sp>
        <p:nvSpPr>
          <p:cNvPr id="16" name="Slide Number Placeholder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7.xml"/><Relationship Id="rId5" Type="http://schemas.openxmlformats.org/officeDocument/2006/relationships/image" Target="../media/image4.jpe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2" Type="http://schemas.openxmlformats.org/officeDocument/2006/relationships/hyperlink" Target="https://hi.wikipedia.org/wiki/%E0%A4%AA%E0%A5%8D%E0%A4%B0%E0%A4%A6%E0%A5%80%E0%A4%AA_(%E0%A4%97%E0%A5%80%E0%A4%A4%E0%A4%95%E0%A4%BE%E0%A4%B0)"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0" y="20868"/>
            <a:ext cx="9144000" cy="1323439"/>
          </a:xfrm>
          <a:prstGeom prst="rect">
            <a:avLst/>
          </a:prstGeom>
          <a:noFill/>
        </p:spPr>
        <p:txBody>
          <a:bodyPr wrap="square" lIns="91440" tIns="45720" rIns="91440" bIns="45720">
            <a:spAutoFit/>
            <a:scene3d>
              <a:camera prst="orthographicFront"/>
              <a:lightRig rig="harsh" dir="t"/>
            </a:scene3d>
            <a:sp3d extrusionH="57150" prstMaterial="matte">
              <a:bevelT w="63500" h="12700" prst="angle"/>
              <a:contourClr>
                <a:schemeClr val="bg1">
                  <a:lumMod val="65000"/>
                </a:schemeClr>
              </a:contourClr>
            </a:sp3d>
          </a:bodyPr>
          <a:lstStyle/>
          <a:p>
            <a:pPr lvl="0" algn="ctr" fontAlgn="base">
              <a:spcBef>
                <a:spcPct val="0"/>
              </a:spcBef>
              <a:spcAft>
                <a:spcPct val="0"/>
              </a:spcAft>
            </a:pPr>
            <a:r>
              <a:rPr lang="hi-IN" sz="8000" b="1" dirty="0">
                <a:ln/>
                <a:solidFill>
                  <a:srgbClr val="CC0000"/>
                </a:solidFill>
                <a:effectLst>
                  <a:outerShdw blurRad="38100" dist="38100" dir="2700000" algn="tl">
                    <a:srgbClr val="000000">
                      <a:alpha val="43137"/>
                    </a:srgbClr>
                  </a:outerShdw>
                </a:effectLst>
                <a:latin typeface="Utsaah" pitchFamily="34" charset="0"/>
                <a:ea typeface="Times New Roman" pitchFamily="18" charset="0"/>
                <a:cs typeface="Utsaah" pitchFamily="34" charset="0"/>
              </a:rPr>
              <a:t>सैनिक  स्कूल गोपालगंज</a:t>
            </a:r>
            <a:endParaRPr lang="en-US" sz="8000" b="1" dirty="0">
              <a:ln/>
              <a:solidFill>
                <a:srgbClr val="CC0000"/>
              </a:solidFill>
              <a:effectLst>
                <a:outerShdw blurRad="38100" dist="38100" dir="2700000" algn="tl">
                  <a:srgbClr val="000000">
                    <a:alpha val="43137"/>
                  </a:srgbClr>
                </a:outerShdw>
              </a:effectLst>
              <a:latin typeface="Arial" pitchFamily="34" charset="0"/>
              <a:cs typeface="Arial" pitchFamily="34" charset="0"/>
            </a:endParaRPr>
          </a:p>
        </p:txBody>
      </p:sp>
      <p:sp>
        <p:nvSpPr>
          <p:cNvPr id="4" name="WordArt 8"/>
          <p:cNvSpPr>
            <a:spLocks noChangeArrowheads="1" noChangeShapeType="1" noTextEdit="1"/>
          </p:cNvSpPr>
          <p:nvPr/>
        </p:nvSpPr>
        <p:spPr bwMode="auto">
          <a:xfrm>
            <a:off x="685800" y="1447800"/>
            <a:ext cx="7162800" cy="3505200"/>
          </a:xfrm>
          <a:prstGeom prst="rect">
            <a:avLst/>
          </a:prstGeom>
        </p:spPr>
        <p:txBody>
          <a:bodyPr spcFirstLastPara="1" wrap="none" fromWordArt="1">
            <a:prstTxWarp prst="textArchUp">
              <a:avLst>
                <a:gd name="adj" fmla="val 10991561"/>
              </a:avLst>
            </a:prstTxWarp>
          </a:bodyPr>
          <a:lstStyle/>
          <a:p>
            <a:pPr lvl="0" algn="ctr" fontAlgn="base">
              <a:spcBef>
                <a:spcPct val="0"/>
              </a:spcBef>
              <a:spcAft>
                <a:spcPct val="0"/>
              </a:spcAft>
            </a:pPr>
            <a:endParaRPr lang="en-US" sz="2800" b="1" dirty="0">
              <a:solidFill>
                <a:srgbClr val="0070C0"/>
              </a:solidFill>
              <a:latin typeface="Arial" pitchFamily="34" charset="0"/>
              <a:cs typeface="Arial" pitchFamily="34" charset="0"/>
            </a:endParaRPr>
          </a:p>
        </p:txBody>
      </p:sp>
      <p:pic>
        <p:nvPicPr>
          <p:cNvPr id="1028" name="Picture 4" descr="D:\flex\BASKETBALL\Basketball 2018\Transparent.png"/>
          <p:cNvPicPr>
            <a:picLocks noChangeAspect="1" noChangeArrowheads="1"/>
          </p:cNvPicPr>
          <p:nvPr/>
        </p:nvPicPr>
        <p:blipFill>
          <a:blip r:embed="rId3" cstate="print"/>
          <a:srcRect/>
          <a:stretch>
            <a:fillRect/>
          </a:stretch>
        </p:blipFill>
        <p:spPr bwMode="auto">
          <a:xfrm>
            <a:off x="8153399" y="73152"/>
            <a:ext cx="914401" cy="1069848"/>
          </a:xfrm>
          <a:prstGeom prst="rect">
            <a:avLst/>
          </a:prstGeom>
          <a:noFill/>
        </p:spPr>
      </p:pic>
      <p:pic>
        <p:nvPicPr>
          <p:cNvPr id="1030" name="Picture 6" descr="D:\School Certificate\imageedit_1_8905217465.png"/>
          <p:cNvPicPr>
            <a:picLocks noChangeAspect="1" noChangeArrowheads="1"/>
          </p:cNvPicPr>
          <p:nvPr/>
        </p:nvPicPr>
        <p:blipFill>
          <a:blip r:embed="rId4" cstate="print"/>
          <a:srcRect/>
          <a:stretch>
            <a:fillRect/>
          </a:stretch>
        </p:blipFill>
        <p:spPr bwMode="auto">
          <a:xfrm>
            <a:off x="76200" y="73025"/>
            <a:ext cx="1069975" cy="1069975"/>
          </a:xfrm>
          <a:prstGeom prst="rect">
            <a:avLst/>
          </a:prstGeom>
          <a:noFill/>
        </p:spPr>
      </p:pic>
      <p:sp>
        <p:nvSpPr>
          <p:cNvPr id="10" name="TextBox 9"/>
          <p:cNvSpPr txBox="1"/>
          <p:nvPr/>
        </p:nvSpPr>
        <p:spPr>
          <a:xfrm>
            <a:off x="0" y="5638800"/>
            <a:ext cx="8229600" cy="1138773"/>
          </a:xfrm>
          <a:prstGeom prst="rect">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a:endParaRPr lang="hi-IN" sz="3600" b="1" dirty="0" smtClean="0">
              <a:solidFill>
                <a:schemeClr val="bg1"/>
              </a:solidFill>
              <a:latin typeface="Arial" pitchFamily="34" charset="0"/>
              <a:cs typeface="Arial" pitchFamily="34" charset="0"/>
            </a:endParaRPr>
          </a:p>
          <a:p>
            <a:pPr algn="ctr"/>
            <a:r>
              <a:rPr lang="hi-IN" sz="3200" b="1" dirty="0" smtClean="0">
                <a:solidFill>
                  <a:schemeClr val="bg1"/>
                </a:solidFill>
                <a:latin typeface="Arial" pitchFamily="34" charset="0"/>
                <a:cs typeface="Arial" pitchFamily="34" charset="0"/>
              </a:rPr>
              <a:t>हिन्दी कक्षा -</a:t>
            </a:r>
            <a:r>
              <a:rPr lang="en-US" sz="3200" b="1" dirty="0" smtClean="0">
                <a:solidFill>
                  <a:schemeClr val="bg1"/>
                </a:solidFill>
                <a:latin typeface="Arial" pitchFamily="34" charset="0"/>
                <a:cs typeface="Arial" pitchFamily="34" charset="0"/>
              </a:rPr>
              <a:t>VIII</a:t>
            </a:r>
            <a:r>
              <a:rPr lang="hi-IN" sz="3200" b="1" dirty="0" smtClean="0">
                <a:solidFill>
                  <a:schemeClr val="bg1"/>
                </a:solidFill>
                <a:latin typeface="Arial" pitchFamily="34" charset="0"/>
                <a:cs typeface="Arial" pitchFamily="34" charset="0"/>
              </a:rPr>
              <a:t> </a:t>
            </a:r>
            <a:r>
              <a:rPr lang="hi-IN" sz="3200" b="1" dirty="0" smtClean="0">
                <a:solidFill>
                  <a:schemeClr val="bg1"/>
                </a:solidFill>
                <a:latin typeface="Arial" pitchFamily="34" charset="0"/>
                <a:cs typeface="Arial" pitchFamily="34" charset="0"/>
              </a:rPr>
              <a:t>(जब सिनेमा ने बोलना सीखा)</a:t>
            </a:r>
            <a:endParaRPr lang="en-US" sz="3200" b="1" dirty="0">
              <a:solidFill>
                <a:schemeClr val="bg1"/>
              </a:solidFill>
              <a:latin typeface="Arial" pitchFamily="34" charset="0"/>
              <a:cs typeface="Arial" pitchFamily="34" charset="0"/>
            </a:endParaRPr>
          </a:p>
        </p:txBody>
      </p:sp>
      <p:sp>
        <p:nvSpPr>
          <p:cNvPr id="1026" name="AutoShape 2" descr="Image result for debate"/>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2" name="AutoShape 4" descr="Image result for debate"/>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3" name="AutoShape 6" descr="Image result for debate"/>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1032" name="AutoShape 8" descr="Image result for debate"/>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pic>
        <p:nvPicPr>
          <p:cNvPr id="13" name="Picture 12" descr="1 ONLINE.jpg"/>
          <p:cNvPicPr>
            <a:picLocks noChangeAspect="1"/>
          </p:cNvPicPr>
          <p:nvPr/>
        </p:nvPicPr>
        <p:blipFill>
          <a:blip r:embed="rId5"/>
          <a:stretch>
            <a:fillRect/>
          </a:stretch>
        </p:blipFill>
        <p:spPr>
          <a:xfrm>
            <a:off x="0" y="1371600"/>
            <a:ext cx="8153400" cy="4495800"/>
          </a:xfrm>
          <a:prstGeom prst="rect">
            <a:avLst/>
          </a:prstGeom>
        </p:spPr>
      </p:pic>
    </p:spTree>
    <p:extLst>
      <p:ext uri="{BB962C8B-B14F-4D97-AF65-F5344CB8AC3E}">
        <p14:creationId xmlns="" xmlns:p14="http://schemas.microsoft.com/office/powerpoint/2010/main" val="26908022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533400" y="228600"/>
            <a:ext cx="7239000" cy="533400"/>
          </a:xfrm>
        </p:spPr>
        <p:txBody>
          <a:bodyPr>
            <a:noAutofit/>
          </a:bodyPr>
          <a:lstStyle/>
          <a:p>
            <a:pPr algn="ctr"/>
            <a:r>
              <a:rPr lang="hi-IN" sz="2400" dirty="0" smtClean="0">
                <a:solidFill>
                  <a:srgbClr val="FF0000"/>
                </a:solidFill>
              </a:rPr>
              <a:t>पाठ-1</a:t>
            </a:r>
            <a:r>
              <a:rPr lang="en-US" sz="2400" dirty="0" smtClean="0">
                <a:solidFill>
                  <a:srgbClr val="FF0000"/>
                </a:solidFill>
              </a:rPr>
              <a:t>1-</a:t>
            </a:r>
            <a:r>
              <a:rPr lang="hi-IN" sz="2400" dirty="0" smtClean="0">
                <a:solidFill>
                  <a:srgbClr val="FF0000"/>
                </a:solidFill>
              </a:rPr>
              <a:t>जब सिनेमा ने बोलना सीखा  (प्रदीप तिवारी) </a:t>
            </a:r>
            <a:endParaRPr lang="en-US" sz="2400" dirty="0">
              <a:solidFill>
                <a:srgbClr val="FF0000"/>
              </a:solidFill>
            </a:endParaRPr>
          </a:p>
        </p:txBody>
      </p:sp>
      <p:sp>
        <p:nvSpPr>
          <p:cNvPr id="5" name="Content Placeholder 4"/>
          <p:cNvSpPr>
            <a:spLocks noGrp="1"/>
          </p:cNvSpPr>
          <p:nvPr>
            <p:ph idx="1"/>
          </p:nvPr>
        </p:nvSpPr>
        <p:spPr>
          <a:xfrm>
            <a:off x="304800" y="762000"/>
            <a:ext cx="7772400" cy="5791200"/>
          </a:xfrm>
        </p:spPr>
        <p:txBody>
          <a:bodyPr>
            <a:normAutofit/>
          </a:bodyPr>
          <a:lstStyle/>
          <a:p>
            <a:pPr algn="ctr">
              <a:buNone/>
            </a:pPr>
            <a:r>
              <a:rPr lang="hi-IN" sz="2800" u="sng" dirty="0" smtClean="0">
                <a:solidFill>
                  <a:srgbClr val="FF0000"/>
                </a:solidFill>
              </a:rPr>
              <a:t>लेखक-परिचय </a:t>
            </a:r>
          </a:p>
          <a:p>
            <a:pPr algn="just">
              <a:buNone/>
            </a:pPr>
            <a:r>
              <a:rPr lang="hi-IN" sz="2400" b="1" dirty="0" smtClean="0"/>
              <a:t>  कविप्रदीप</a:t>
            </a:r>
            <a:r>
              <a:rPr lang="hi-IN" sz="2400" dirty="0" smtClean="0"/>
              <a:t> (</a:t>
            </a:r>
            <a:r>
              <a:rPr lang="hi-IN" sz="2400" dirty="0" smtClean="0"/>
              <a:t>६फ़रवरी१९१५-११ </a:t>
            </a:r>
            <a:r>
              <a:rPr lang="hi-IN" sz="2400" dirty="0" smtClean="0"/>
              <a:t>दिसम्बर १९९८) भारतीय कवि एवं गीतकार थे जो देशभक्ति गीत </a:t>
            </a:r>
            <a:r>
              <a:rPr lang="hi-IN" sz="2400" i="1" dirty="0" smtClean="0"/>
              <a:t>ऐ मेरे वतन के लोगों</a:t>
            </a:r>
            <a:r>
              <a:rPr lang="hi-IN" sz="2400" dirty="0" smtClean="0"/>
              <a:t> की रचना के लिए प्रसिद्ध हैं। उन्होंने 1962 के भारत-चीन युद्ध के दौरान शहीद हुए सैनिकों की श्रद्धांजलि में ये गीत लिखा था। लता मंगेशकर द्वारा गाए इस गीत का तत्कालीन प्रधानमंत्री जवाहरलाल नेहरू की उपस्थिति में 26 जनवरी 1963 को दिल्ली के रामलीला मैदान में सीधा प्रसारण किया गया।</a:t>
            </a:r>
            <a:r>
              <a:rPr lang="hi-IN" sz="2400" baseline="30000" dirty="0" smtClean="0">
                <a:hlinkClick r:id="rId2"/>
              </a:rPr>
              <a:t>[1]</a:t>
            </a:r>
            <a:r>
              <a:rPr lang="hi-IN" sz="2400" dirty="0" smtClean="0"/>
              <a:t> गीत सुनकर जवाहरलाल नेहरू के आंख भर आए थे।</a:t>
            </a:r>
            <a:r>
              <a:rPr lang="hi-IN" sz="2400" baseline="30000" dirty="0" smtClean="0">
                <a:hlinkClick r:id="rId2"/>
              </a:rPr>
              <a:t>[2]</a:t>
            </a:r>
            <a:r>
              <a:rPr lang="hi-IN" sz="2400" dirty="0" smtClean="0"/>
              <a:t> कवि प्रदीप ने इस गीत का राजस्व युद्ध विधवा कोष में जमा करने की अपील की। मुंबई उच्च न्यायालय ने 25 अगस्त 2005 को संगीत कंपनी एचएमवी को इस कोष में अग्रिम रूप से </a:t>
            </a:r>
            <a:r>
              <a:rPr lang="en-US" sz="2400" dirty="0" smtClean="0"/>
              <a:t>₹10 </a:t>
            </a:r>
            <a:r>
              <a:rPr lang="hi-IN" sz="2400" dirty="0" smtClean="0"/>
              <a:t>लाख जमा करने का आदेश दिया। </a:t>
            </a:r>
            <a:r>
              <a:rPr lang="hi-IN" sz="2400" baseline="30000" dirty="0" smtClean="0">
                <a:hlinkClick r:id="rId2"/>
              </a:rPr>
              <a:t>[3]</a:t>
            </a:r>
            <a:r>
              <a:rPr lang="hi-IN" sz="2400" dirty="0" smtClean="0"/>
              <a:t>.</a:t>
            </a:r>
            <a:endParaRPr lang="hi-IN" sz="2200"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533400" y="228600"/>
            <a:ext cx="7239000" cy="533400"/>
          </a:xfrm>
        </p:spPr>
        <p:txBody>
          <a:bodyPr>
            <a:noAutofit/>
          </a:bodyPr>
          <a:lstStyle/>
          <a:p>
            <a:pPr algn="ctr"/>
            <a:r>
              <a:rPr lang="hi-IN" sz="2400" dirty="0" smtClean="0">
                <a:solidFill>
                  <a:srgbClr val="FF0000"/>
                </a:solidFill>
              </a:rPr>
              <a:t>पाठ-1</a:t>
            </a:r>
            <a:r>
              <a:rPr lang="en-US" sz="2400" dirty="0" smtClean="0">
                <a:solidFill>
                  <a:srgbClr val="FF0000"/>
                </a:solidFill>
              </a:rPr>
              <a:t>1-</a:t>
            </a:r>
            <a:r>
              <a:rPr lang="hi-IN" sz="2400" dirty="0" smtClean="0">
                <a:solidFill>
                  <a:srgbClr val="FF0000"/>
                </a:solidFill>
              </a:rPr>
              <a:t>जब सिनेमा ने बोलना सीखा  (प्रदीप तिवारी) </a:t>
            </a:r>
            <a:endParaRPr lang="en-US" sz="2400" dirty="0">
              <a:solidFill>
                <a:srgbClr val="FF0000"/>
              </a:solidFill>
            </a:endParaRPr>
          </a:p>
        </p:txBody>
      </p:sp>
      <p:sp>
        <p:nvSpPr>
          <p:cNvPr id="5" name="Content Placeholder 4"/>
          <p:cNvSpPr>
            <a:spLocks noGrp="1"/>
          </p:cNvSpPr>
          <p:nvPr>
            <p:ph idx="1"/>
          </p:nvPr>
        </p:nvSpPr>
        <p:spPr>
          <a:xfrm>
            <a:off x="304800" y="685800"/>
            <a:ext cx="7772400" cy="5791200"/>
          </a:xfrm>
        </p:spPr>
        <p:txBody>
          <a:bodyPr>
            <a:normAutofit fontScale="77500" lnSpcReduction="20000"/>
          </a:bodyPr>
          <a:lstStyle/>
          <a:p>
            <a:pPr algn="ctr">
              <a:buNone/>
            </a:pPr>
            <a:r>
              <a:rPr lang="hi-IN" sz="2800" u="sng" dirty="0" smtClean="0">
                <a:solidFill>
                  <a:srgbClr val="FF0000"/>
                </a:solidFill>
              </a:rPr>
              <a:t>लेखक-परिचय </a:t>
            </a:r>
          </a:p>
          <a:p>
            <a:pPr algn="just"/>
            <a:r>
              <a:rPr lang="hi-IN" sz="2800" b="1" dirty="0" smtClean="0"/>
              <a:t>कहानी संग्रह :- </a:t>
            </a:r>
            <a:r>
              <a:rPr lang="hi-IN" sz="2800" dirty="0" smtClean="0"/>
              <a:t>चोटें, छुईमुई, एक बात, कलियाँ, एक रात, दो हाथ दोज़खी, शैतान, जड़े I</a:t>
            </a:r>
          </a:p>
          <a:p>
            <a:pPr algn="just">
              <a:buNone/>
            </a:pPr>
            <a:r>
              <a:rPr lang="hi-IN" sz="2800" b="1" dirty="0" smtClean="0"/>
              <a:t>  उपन्यास </a:t>
            </a:r>
            <a:r>
              <a:rPr lang="hi-IN" sz="2800" b="1" dirty="0" smtClean="0"/>
              <a:t>:-</a:t>
            </a:r>
            <a:r>
              <a:rPr lang="hi-IN" sz="2800" dirty="0" smtClean="0"/>
              <a:t>टेढी लकीर, जिद्दी, एक कतरा ए खून, दिल की दुनिया, मासूमा,बहरूप नगर, सैदाई,जंगली कबूतर, अजीब आदमी, बांदी I</a:t>
            </a:r>
          </a:p>
          <a:p>
            <a:pPr algn="just">
              <a:buNone/>
            </a:pPr>
            <a:r>
              <a:rPr lang="hi-IN" sz="2800" dirty="0" smtClean="0"/>
              <a:t>  भाषा-शैली </a:t>
            </a:r>
            <a:r>
              <a:rPr lang="hi-IN" sz="2800" dirty="0" smtClean="0"/>
              <a:t>:-उन्होंने ठेठ मुहावरेदार गंगा जमुनी भाषा का इस्तेमाल किया जिसे हिंदी उर्दू की सीमाओं में कैद नहीं किया जा सकता। उनका भाषा प्रवाह अद्भुत है और इसने उनकी रचनाओं को लोकप्रिय बनाने में महत्वपूर्ण भूमिका निभाई। उन्होंने स्त्रियों को उनकी अपनी जुबान के साथ अदब में पेश किया। उनकी रचनाओं में सबसे आकर्षित करने वाली बात उनकी निर्भीक शैली थी। उन्होंने अपनी रचनाओं में समाज के बारे में निर्भीकता से लिखा और उनके इसी दृष्टिकोण के कारण साहित्य में उनका खास मुकाम बना।</a:t>
            </a:r>
          </a:p>
          <a:p>
            <a:pPr algn="just">
              <a:buNone/>
            </a:pPr>
            <a:r>
              <a:rPr lang="hi-IN" sz="2800" dirty="0" smtClean="0"/>
              <a:t>  पुरस्कार </a:t>
            </a:r>
            <a:r>
              <a:rPr lang="hi-IN" sz="2800" dirty="0" smtClean="0"/>
              <a:t>एवं सम्मान:- गालिब अवार्ड, टेढ़ी लकीर पर, साहित्य अकादमी पुरस्कार‘इक़बाल सम्मान’,, मखदूम अवार्ड, नेहरू अवार्ड I</a:t>
            </a:r>
          </a:p>
          <a:p>
            <a:pPr algn="just">
              <a:buNone/>
            </a:pPr>
            <a:endParaRPr lang="hi-IN" sz="2800" u="sng" dirty="0" smtClean="0">
              <a:solidFill>
                <a:srgbClr val="FF0000"/>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C:\Users\cyntbe\Desktop\ismaISMAT.jpg"/>
          <p:cNvPicPr>
            <a:picLocks noGrp="1" noChangeAspect="1" noChangeArrowheads="1"/>
          </p:cNvPicPr>
          <p:nvPr>
            <p:ph idx="1"/>
          </p:nvPr>
        </p:nvPicPr>
        <p:blipFill>
          <a:blip r:embed="rId2"/>
          <a:srcRect/>
          <a:stretch>
            <a:fillRect/>
          </a:stretch>
        </p:blipFill>
        <p:spPr bwMode="auto">
          <a:xfrm>
            <a:off x="0" y="990600"/>
            <a:ext cx="7772400" cy="5190691"/>
          </a:xfrm>
          <a:prstGeom prst="rect">
            <a:avLst/>
          </a:prstGeom>
          <a:noFill/>
        </p:spPr>
      </p:pic>
      <p:sp>
        <p:nvSpPr>
          <p:cNvPr id="6" name="Title 5"/>
          <p:cNvSpPr>
            <a:spLocks noGrp="1"/>
          </p:cNvSpPr>
          <p:nvPr>
            <p:ph type="title"/>
          </p:nvPr>
        </p:nvSpPr>
        <p:spPr>
          <a:xfrm>
            <a:off x="457200" y="320040"/>
            <a:ext cx="7239000" cy="6537960"/>
          </a:xfrm>
        </p:spPr>
        <p:txBody>
          <a:bodyPr/>
          <a:lstStyle/>
          <a:p>
            <a:endParaRPr lang="en-US" dirty="0"/>
          </a:p>
        </p:txBody>
      </p:sp>
      <p:pic>
        <p:nvPicPr>
          <p:cNvPr id="2051" name="Picture 3" descr="C:\Users\cyntbe\Desktop\13.jpg"/>
          <p:cNvPicPr>
            <a:picLocks noChangeAspect="1" noChangeArrowheads="1"/>
          </p:cNvPicPr>
          <p:nvPr/>
        </p:nvPicPr>
        <p:blipFill>
          <a:blip r:embed="rId3"/>
          <a:stretch>
            <a:fillRect/>
          </a:stretch>
        </p:blipFill>
        <p:spPr bwMode="auto">
          <a:xfrm>
            <a:off x="0" y="0"/>
            <a:ext cx="8153400" cy="6858000"/>
          </a:xfrm>
          <a:prstGeom prst="rect">
            <a:avLst/>
          </a:prstGeom>
          <a:noFill/>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C:\Users\cyntbe\Desktop\P12.jpg"/>
          <p:cNvPicPr>
            <a:picLocks noGrp="1" noChangeAspect="1" noChangeArrowheads="1"/>
          </p:cNvPicPr>
          <p:nvPr>
            <p:ph idx="1"/>
          </p:nvPr>
        </p:nvPicPr>
        <p:blipFill>
          <a:blip r:embed="rId2"/>
          <a:stretch>
            <a:fillRect/>
          </a:stretch>
        </p:blipFill>
        <p:spPr bwMode="auto">
          <a:xfrm>
            <a:off x="0" y="0"/>
            <a:ext cx="8229600" cy="6858000"/>
          </a:xfrm>
          <a:prstGeom prst="rect">
            <a:avLst/>
          </a:prstGeom>
          <a:noFill/>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C:\Users\cyntbe\Desktop\45.jpg"/>
          <p:cNvPicPr>
            <a:picLocks noGrp="1" noChangeAspect="1" noChangeArrowheads="1"/>
          </p:cNvPicPr>
          <p:nvPr>
            <p:ph idx="1"/>
          </p:nvPr>
        </p:nvPicPr>
        <p:blipFill>
          <a:blip r:embed="rId2"/>
          <a:stretch>
            <a:fillRect/>
          </a:stretch>
        </p:blipFill>
        <p:spPr bwMode="auto">
          <a:xfrm>
            <a:off x="1" y="-152400"/>
            <a:ext cx="8153399" cy="7010400"/>
          </a:xfrm>
          <a:prstGeom prst="rect">
            <a:avLst/>
          </a:prstGeom>
          <a:noFill/>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pulent">
  <a:themeElements>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pulent">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pulent">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1001</TotalTime>
  <Words>105</Words>
  <Application>Microsoft Office PowerPoint</Application>
  <PresentationFormat>On-screen Show (4:3)</PresentationFormat>
  <Paragraphs>13</Paragraphs>
  <Slides>6</Slides>
  <Notes>1</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Opulent</vt:lpstr>
      <vt:lpstr>Slide 1</vt:lpstr>
      <vt:lpstr>पाठ-11-जब सिनेमा ने बोलना सीखा  (प्रदीप तिवारी) </vt:lpstr>
      <vt:lpstr>पाठ-11-जब सिनेमा ने बोलना सीखा  (प्रदीप तिवारी) </vt:lpstr>
      <vt:lpstr>Slide 4</vt:lpstr>
      <vt:lpstr>Slide 5</vt:lpstr>
      <vt:lpstr>Slide 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ssgj</dc:creator>
  <cp:lastModifiedBy>cyntbe</cp:lastModifiedBy>
  <cp:revision>123</cp:revision>
  <dcterms:created xsi:type="dcterms:W3CDTF">2006-08-16T00:00:00Z</dcterms:created>
  <dcterms:modified xsi:type="dcterms:W3CDTF">2020-10-27T05:06:48Z</dcterms:modified>
</cp:coreProperties>
</file>